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CCFB4967-95B7-4AF8-BAF7-74EB1AE3A448}" type="datetimeFigureOut">
              <a:rPr lang="en-US" smtClean="0"/>
              <a:t>6/19/2011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C68DADB-6B41-4BA1-82C5-F2BEC6D477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FB4967-95B7-4AF8-BAF7-74EB1AE3A448}" type="datetimeFigureOut">
              <a:rPr lang="en-US" smtClean="0"/>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FB4967-95B7-4AF8-BAF7-74EB1AE3A448}" type="datetimeFigureOut">
              <a:rPr lang="en-US" smtClean="0"/>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FB4967-95B7-4AF8-BAF7-74EB1AE3A448}" type="datetimeFigureOut">
              <a:rPr lang="en-US" smtClean="0"/>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CFB4967-95B7-4AF8-BAF7-74EB1AE3A448}" type="datetimeFigureOut">
              <a:rPr lang="en-US" smtClean="0"/>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CFB4967-95B7-4AF8-BAF7-74EB1AE3A448}" type="datetimeFigureOut">
              <a:rPr lang="en-US" smtClean="0"/>
              <a:t>6/19/2011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CCFB4967-95B7-4AF8-BAF7-74EB1AE3A448}" type="datetimeFigureOut">
              <a:rPr lang="en-US" smtClean="0"/>
              <a:t>6/19/2011</a:t>
            </a:fld>
            <a:endParaRPr lang="en-US"/>
          </a:p>
        </p:txBody>
      </p:sp>
      <p:sp>
        <p:nvSpPr>
          <p:cNvPr id="27" name="Slide Number Placeholder 26"/>
          <p:cNvSpPr>
            <a:spLocks noGrp="1"/>
          </p:cNvSpPr>
          <p:nvPr>
            <p:ph type="sldNum" sz="quarter" idx="11"/>
          </p:nvPr>
        </p:nvSpPr>
        <p:spPr/>
        <p:txBody>
          <a:bodyPr rtlCol="0"/>
          <a:lstStyle/>
          <a:p>
            <a:fld id="{4C68DADB-6B41-4BA1-82C5-F2BEC6D47761}"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CCFB4967-95B7-4AF8-BAF7-74EB1AE3A448}" type="datetimeFigureOut">
              <a:rPr lang="en-US" smtClean="0"/>
              <a:t>6/19/2011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4C68DADB-6B41-4BA1-82C5-F2BEC6D477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FB4967-95B7-4AF8-BAF7-74EB1AE3A448}" type="datetimeFigureOut">
              <a:rPr lang="en-US" smtClean="0"/>
              <a:t>6/19/2011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CFB4967-95B7-4AF8-BAF7-74EB1AE3A448}" type="datetimeFigureOut">
              <a:rPr lang="en-US" smtClean="0"/>
              <a:t>6/19/2011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CFB4967-95B7-4AF8-BAF7-74EB1AE3A448}" type="datetimeFigureOut">
              <a:rPr lang="en-US" smtClean="0"/>
              <a:t>6/19/2011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68DADB-6B41-4BA1-82C5-F2BEC6D477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CFB4967-95B7-4AF8-BAF7-74EB1AE3A448}" type="datetimeFigureOut">
              <a:rPr lang="en-US" smtClean="0"/>
              <a:t>6/19/2011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C68DADB-6B41-4BA1-82C5-F2BEC6D477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Internet educated patients, the patient-physician relationship, and cancer screening</a:t>
            </a:r>
            <a:endParaRPr lang="en-US" dirty="0"/>
          </a:p>
        </p:txBody>
      </p:sp>
      <p:sp>
        <p:nvSpPr>
          <p:cNvPr id="3" name="Subtitle 2"/>
          <p:cNvSpPr>
            <a:spLocks noGrp="1"/>
          </p:cNvSpPr>
          <p:nvPr>
            <p:ph type="subTitle" idx="1"/>
          </p:nvPr>
        </p:nvSpPr>
        <p:spPr/>
        <p:txBody>
          <a:bodyPr/>
          <a:lstStyle/>
          <a:p>
            <a:r>
              <a:rPr lang="en-US" dirty="0" smtClean="0"/>
              <a:t>Yuliya Shneyderman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E-patients</a:t>
            </a:r>
            <a:endParaRPr lang="en-US" dirty="0"/>
          </a:p>
        </p:txBody>
      </p:sp>
      <p:sp>
        <p:nvSpPr>
          <p:cNvPr id="3" name="Content Placeholder 2"/>
          <p:cNvSpPr>
            <a:spLocks noGrp="1"/>
          </p:cNvSpPr>
          <p:nvPr>
            <p:ph idx="1"/>
          </p:nvPr>
        </p:nvSpPr>
        <p:spPr/>
        <p:txBody>
          <a:bodyPr>
            <a:normAutofit/>
          </a:bodyPr>
          <a:lstStyle/>
          <a:p>
            <a:r>
              <a:rPr lang="en-US" dirty="0" smtClean="0"/>
              <a:t>“(E-patients are) …citizens </a:t>
            </a:r>
            <a:r>
              <a:rPr lang="en-US" dirty="0"/>
              <a:t>with health concerns who use the Internet as a health resource, studying up on their own disease (or those of friends and family members), finding better treatment centers and insisting on better care, providing other patients with invaluable medical assistance and support, and increasingly serving as important collaborators and advisors for their </a:t>
            </a:r>
            <a:r>
              <a:rPr lang="en-US" dirty="0" smtClean="0"/>
              <a:t>clinicians.”</a:t>
            </a:r>
          </a:p>
          <a:p>
            <a:pPr lvl="8">
              <a:buNone/>
            </a:pPr>
            <a:r>
              <a:rPr lang="en-US" dirty="0" smtClean="0"/>
              <a:t>Ferguson et al., (2007) </a:t>
            </a:r>
            <a:r>
              <a:rPr lang="en-US" i="1" dirty="0" smtClean="0"/>
              <a:t>E-Patients: How they can help us heal health care</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Internet health information (IHI)</a:t>
            </a:r>
            <a:endParaRPr lang="en-US" dirty="0"/>
          </a:p>
        </p:txBody>
      </p:sp>
      <p:sp>
        <p:nvSpPr>
          <p:cNvPr id="3" name="Content Placeholder 2"/>
          <p:cNvSpPr>
            <a:spLocks noGrp="1"/>
          </p:cNvSpPr>
          <p:nvPr>
            <p:ph idx="1"/>
          </p:nvPr>
        </p:nvSpPr>
        <p:spPr/>
        <p:txBody>
          <a:bodyPr/>
          <a:lstStyle/>
          <a:p>
            <a:r>
              <a:rPr lang="en-US" dirty="0" smtClean="0"/>
              <a:t>Abundant</a:t>
            </a:r>
          </a:p>
          <a:p>
            <a:r>
              <a:rPr lang="en-US" dirty="0" smtClean="0"/>
              <a:t>Used by a large portion of the population</a:t>
            </a:r>
          </a:p>
          <a:p>
            <a:pPr lvl="1"/>
            <a:r>
              <a:rPr lang="en-US" dirty="0" smtClean="0"/>
              <a:t>Digital divide (by age, gender, education)</a:t>
            </a:r>
          </a:p>
          <a:p>
            <a:r>
              <a:rPr lang="en-US" dirty="0" smtClean="0"/>
              <a:t>Concerns about accuracy/accessibility</a:t>
            </a:r>
          </a:p>
          <a:p>
            <a:r>
              <a:rPr lang="en-US" dirty="0" smtClean="0"/>
              <a:t>Used in conjunction with standard health care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Patient-physician relationships</a:t>
            </a:r>
            <a:endParaRPr lang="en-US" dirty="0"/>
          </a:p>
        </p:txBody>
      </p:sp>
      <p:sp>
        <p:nvSpPr>
          <p:cNvPr id="3" name="Content Placeholder 2"/>
          <p:cNvSpPr>
            <a:spLocks noGrp="1"/>
          </p:cNvSpPr>
          <p:nvPr>
            <p:ph idx="1"/>
          </p:nvPr>
        </p:nvSpPr>
        <p:spPr/>
        <p:txBody>
          <a:bodyPr/>
          <a:lstStyle/>
          <a:p>
            <a:r>
              <a:rPr lang="en-US" dirty="0" smtClean="0"/>
              <a:t>Calls for patient-centered care </a:t>
            </a:r>
          </a:p>
          <a:p>
            <a:pPr lvl="1"/>
            <a:r>
              <a:rPr lang="en-US" dirty="0" smtClean="0"/>
              <a:t>Autonomy</a:t>
            </a:r>
          </a:p>
          <a:p>
            <a:pPr lvl="1"/>
            <a:r>
              <a:rPr lang="en-US" dirty="0" smtClean="0"/>
              <a:t>Patient as partner</a:t>
            </a:r>
          </a:p>
          <a:p>
            <a:r>
              <a:rPr lang="en-US" dirty="0" smtClean="0"/>
              <a:t>Positive ratings of relationships =&gt; better self-care, better health </a:t>
            </a:r>
            <a:r>
              <a:rPr lang="en-US" dirty="0" smtClean="0"/>
              <a:t>outcomes</a:t>
            </a:r>
          </a:p>
          <a:p>
            <a:r>
              <a:rPr lang="en-US" dirty="0" smtClean="0"/>
              <a:t>Participatory relationships particularly important</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Cancer Screening</a:t>
            </a:r>
            <a:endParaRPr lang="en-US" dirty="0"/>
          </a:p>
        </p:txBody>
      </p:sp>
      <p:sp>
        <p:nvSpPr>
          <p:cNvPr id="3" name="Content Placeholder 2"/>
          <p:cNvSpPr>
            <a:spLocks noGrp="1"/>
          </p:cNvSpPr>
          <p:nvPr>
            <p:ph idx="1"/>
          </p:nvPr>
        </p:nvSpPr>
        <p:spPr/>
        <p:txBody>
          <a:bodyPr/>
          <a:lstStyle/>
          <a:p>
            <a:r>
              <a:rPr lang="en-US" dirty="0" smtClean="0"/>
              <a:t>There are guidelines for screening for:</a:t>
            </a:r>
          </a:p>
          <a:p>
            <a:pPr lvl="1"/>
            <a:r>
              <a:rPr lang="en-US" dirty="0" smtClean="0"/>
              <a:t>Colorectal cancer</a:t>
            </a:r>
          </a:p>
          <a:p>
            <a:pPr lvl="1"/>
            <a:r>
              <a:rPr lang="en-US" dirty="0" smtClean="0"/>
              <a:t>Cervical cancer</a:t>
            </a:r>
          </a:p>
          <a:p>
            <a:pPr lvl="1"/>
            <a:r>
              <a:rPr lang="en-US" dirty="0" smtClean="0"/>
              <a:t>Prostate cancer</a:t>
            </a:r>
          </a:p>
          <a:p>
            <a:r>
              <a:rPr lang="en-US" dirty="0" smtClean="0"/>
              <a:t>Who follows these guidelines?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Dissertation questions</a:t>
            </a:r>
            <a:endParaRPr lang="en-US" dirty="0"/>
          </a:p>
        </p:txBody>
      </p:sp>
      <p:sp>
        <p:nvSpPr>
          <p:cNvPr id="3" name="Content Placeholder 2"/>
          <p:cNvSpPr>
            <a:spLocks noGrp="1"/>
          </p:cNvSpPr>
          <p:nvPr>
            <p:ph idx="1"/>
          </p:nvPr>
        </p:nvSpPr>
        <p:spPr/>
        <p:txBody>
          <a:bodyPr>
            <a:normAutofit/>
          </a:bodyPr>
          <a:lstStyle/>
          <a:p>
            <a:r>
              <a:rPr lang="en-US" dirty="0" smtClean="0"/>
              <a:t>Who looks for Internet health information?</a:t>
            </a:r>
          </a:p>
          <a:p>
            <a:r>
              <a:rPr lang="en-US" dirty="0" smtClean="0"/>
              <a:t>How do physicians respond to Internet health information? Does this affect the patient-physician relationship?</a:t>
            </a:r>
          </a:p>
          <a:p>
            <a:r>
              <a:rPr lang="en-US" dirty="0" smtClean="0"/>
              <a:t>Do informed patients adhere better to cancer-screening guidelines?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066800"/>
          </a:xfrm>
        </p:spPr>
        <p:txBody>
          <a:bodyPr/>
          <a:lstStyle/>
          <a:p>
            <a:r>
              <a:rPr lang="en-US" dirty="0" smtClean="0"/>
              <a:t>Data/Analysis</a:t>
            </a:r>
            <a:endParaRPr lang="en-US" dirty="0"/>
          </a:p>
        </p:txBody>
      </p:sp>
      <p:sp>
        <p:nvSpPr>
          <p:cNvPr id="3" name="Content Placeholder 2"/>
          <p:cNvSpPr>
            <a:spLocks noGrp="1"/>
          </p:cNvSpPr>
          <p:nvPr>
            <p:ph idx="1"/>
          </p:nvPr>
        </p:nvSpPr>
        <p:spPr>
          <a:xfrm>
            <a:off x="381000" y="1905000"/>
            <a:ext cx="8229600" cy="4325112"/>
          </a:xfrm>
        </p:spPr>
        <p:txBody>
          <a:bodyPr>
            <a:normAutofit/>
          </a:bodyPr>
          <a:lstStyle/>
          <a:p>
            <a:r>
              <a:rPr lang="en-US" sz="2800" dirty="0" smtClean="0"/>
              <a:t>Health Information National Trends Survey, collected by National Cancer Institute</a:t>
            </a:r>
          </a:p>
          <a:p>
            <a:r>
              <a:rPr lang="en-US" sz="2800" dirty="0" smtClean="0"/>
              <a:t>Nationally representative dataset</a:t>
            </a:r>
          </a:p>
          <a:p>
            <a:r>
              <a:rPr lang="en-US" sz="2800" dirty="0" smtClean="0"/>
              <a:t>Will use structural equation modeling to answer questions</a:t>
            </a:r>
            <a:endParaRPr lang="en-US" sz="2800" dirty="0"/>
          </a:p>
        </p:txBody>
      </p:sp>
      <p:sp>
        <p:nvSpPr>
          <p:cNvPr id="4" name="Rectangle 3"/>
          <p:cNvSpPr/>
          <p:nvPr/>
        </p:nvSpPr>
        <p:spPr>
          <a:xfrm>
            <a:off x="1371600" y="5715000"/>
            <a:ext cx="1676400" cy="762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IHI </a:t>
            </a:r>
            <a:r>
              <a:rPr lang="en-US" dirty="0" smtClean="0"/>
              <a:t>users </a:t>
            </a:r>
            <a:r>
              <a:rPr lang="en-US" dirty="0" smtClean="0"/>
              <a:t>or</a:t>
            </a:r>
            <a:r>
              <a:rPr lang="en-US" dirty="0" smtClean="0"/>
              <a:t> </a:t>
            </a:r>
            <a:r>
              <a:rPr lang="en-US" dirty="0" smtClean="0"/>
              <a:t>non-users</a:t>
            </a:r>
            <a:endParaRPr lang="en-US" dirty="0"/>
          </a:p>
        </p:txBody>
      </p:sp>
      <p:sp>
        <p:nvSpPr>
          <p:cNvPr id="5" name="Rectangle 4"/>
          <p:cNvSpPr/>
          <p:nvPr/>
        </p:nvSpPr>
        <p:spPr>
          <a:xfrm>
            <a:off x="4495800" y="4953000"/>
            <a:ext cx="1447800" cy="762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Physician relationship</a:t>
            </a:r>
            <a:endParaRPr lang="en-US" dirty="0"/>
          </a:p>
        </p:txBody>
      </p:sp>
      <p:sp>
        <p:nvSpPr>
          <p:cNvPr id="6" name="Rectangle 5"/>
          <p:cNvSpPr/>
          <p:nvPr/>
        </p:nvSpPr>
        <p:spPr>
          <a:xfrm>
            <a:off x="6934200" y="5715000"/>
            <a:ext cx="1600200" cy="6858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Cancer screenings</a:t>
            </a:r>
            <a:endParaRPr lang="en-US" dirty="0"/>
          </a:p>
        </p:txBody>
      </p:sp>
      <p:cxnSp>
        <p:nvCxnSpPr>
          <p:cNvPr id="7" name="Straight Arrow Connector 6"/>
          <p:cNvCxnSpPr>
            <a:stCxn id="4" idx="0"/>
            <a:endCxn id="5" idx="1"/>
          </p:cNvCxnSpPr>
          <p:nvPr/>
        </p:nvCxnSpPr>
        <p:spPr>
          <a:xfrm rot="5400000" flipH="1" flipV="1">
            <a:off x="3162300" y="4381500"/>
            <a:ext cx="381000" cy="2286000"/>
          </a:xfrm>
          <a:prstGeom prst="straightConnector1">
            <a:avLst/>
          </a:prstGeom>
          <a:ln>
            <a:headEnd w="lg" len="lg"/>
            <a:tailEnd type="triangle" w="lg" len="lg"/>
          </a:ln>
        </p:spPr>
        <p:style>
          <a:lnRef idx="1">
            <a:schemeClr val="accent4"/>
          </a:lnRef>
          <a:fillRef idx="0">
            <a:schemeClr val="accent4"/>
          </a:fillRef>
          <a:effectRef idx="0">
            <a:schemeClr val="accent4"/>
          </a:effectRef>
          <a:fontRef idx="minor">
            <a:schemeClr val="tx1"/>
          </a:fontRef>
        </p:style>
      </p:cxnSp>
      <p:cxnSp>
        <p:nvCxnSpPr>
          <p:cNvPr id="8" name="Straight Arrow Connector 7"/>
          <p:cNvCxnSpPr>
            <a:stCxn id="4" idx="3"/>
            <a:endCxn id="6" idx="1"/>
          </p:cNvCxnSpPr>
          <p:nvPr/>
        </p:nvCxnSpPr>
        <p:spPr>
          <a:xfrm flipV="1">
            <a:off x="3048000" y="6057900"/>
            <a:ext cx="3886200" cy="38100"/>
          </a:xfrm>
          <a:prstGeom prst="straightConnector1">
            <a:avLst/>
          </a:prstGeom>
          <a:ln>
            <a:headEnd w="lg" len="lg"/>
            <a:tailEnd type="triangle" w="lg" len="lg"/>
          </a:ln>
        </p:spPr>
        <p:style>
          <a:lnRef idx="1">
            <a:schemeClr val="accent4"/>
          </a:lnRef>
          <a:fillRef idx="0">
            <a:schemeClr val="accent4"/>
          </a:fillRef>
          <a:effectRef idx="0">
            <a:schemeClr val="accent4"/>
          </a:effectRef>
          <a:fontRef idx="minor">
            <a:schemeClr val="tx1"/>
          </a:fontRef>
        </p:style>
      </p:cxnSp>
      <p:cxnSp>
        <p:nvCxnSpPr>
          <p:cNvPr id="9" name="Straight Arrow Connector 8"/>
          <p:cNvCxnSpPr>
            <a:stCxn id="5" idx="3"/>
            <a:endCxn id="6" idx="0"/>
          </p:cNvCxnSpPr>
          <p:nvPr/>
        </p:nvCxnSpPr>
        <p:spPr>
          <a:xfrm>
            <a:off x="5943600" y="5334000"/>
            <a:ext cx="1790700" cy="381000"/>
          </a:xfrm>
          <a:prstGeom prst="straightConnector1">
            <a:avLst/>
          </a:prstGeom>
          <a:ln>
            <a:headEnd w="lg" len="lg"/>
            <a:tailEnd type="triangle" w="lg" len="lg"/>
          </a:ln>
        </p:spPr>
        <p:style>
          <a:lnRef idx="1">
            <a:schemeClr val="accent4"/>
          </a:lnRef>
          <a:fillRef idx="0">
            <a:schemeClr val="accent4"/>
          </a:fillRef>
          <a:effectRef idx="0">
            <a:schemeClr val="accent4"/>
          </a:effectRef>
          <a:fontRef idx="minor">
            <a:schemeClr val="tx1"/>
          </a:fontRef>
        </p:style>
      </p:cxnSp>
      <p:sp>
        <p:nvSpPr>
          <p:cNvPr id="10" name="Rectangle 9"/>
          <p:cNvSpPr/>
          <p:nvPr/>
        </p:nvSpPr>
        <p:spPr>
          <a:xfrm>
            <a:off x="2057400" y="4419600"/>
            <a:ext cx="1524000" cy="6858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Physician reaction</a:t>
            </a:r>
            <a:endParaRPr lang="en-US" dirty="0"/>
          </a:p>
        </p:txBody>
      </p:sp>
      <p:cxnSp>
        <p:nvCxnSpPr>
          <p:cNvPr id="11" name="Straight Arrow Connector 10"/>
          <p:cNvCxnSpPr>
            <a:stCxn id="4" idx="0"/>
            <a:endCxn id="10" idx="2"/>
          </p:cNvCxnSpPr>
          <p:nvPr/>
        </p:nvCxnSpPr>
        <p:spPr>
          <a:xfrm rot="5400000" flipH="1" flipV="1">
            <a:off x="2209800" y="5105400"/>
            <a:ext cx="609600" cy="609600"/>
          </a:xfrm>
          <a:prstGeom prst="straightConnector1">
            <a:avLst/>
          </a:prstGeom>
          <a:ln>
            <a:headEnd type="none" w="lg" len="lg"/>
            <a:tailEnd type="triangle" w="lg" len="lg"/>
          </a:ln>
        </p:spPr>
        <p:style>
          <a:lnRef idx="1">
            <a:schemeClr val="accent4"/>
          </a:lnRef>
          <a:fillRef idx="0">
            <a:schemeClr val="accent4"/>
          </a:fillRef>
          <a:effectRef idx="0">
            <a:schemeClr val="accent4"/>
          </a:effectRef>
          <a:fontRef idx="minor">
            <a:schemeClr val="tx1"/>
          </a:fontRef>
        </p:style>
      </p:cxnSp>
      <p:cxnSp>
        <p:nvCxnSpPr>
          <p:cNvPr id="12" name="Straight Arrow Connector 11"/>
          <p:cNvCxnSpPr>
            <a:stCxn id="10" idx="3"/>
            <a:endCxn id="5" idx="0"/>
          </p:cNvCxnSpPr>
          <p:nvPr/>
        </p:nvCxnSpPr>
        <p:spPr>
          <a:xfrm>
            <a:off x="3581400" y="4762500"/>
            <a:ext cx="1638300" cy="190500"/>
          </a:xfrm>
          <a:prstGeom prst="straightConnector1">
            <a:avLst/>
          </a:prstGeom>
          <a:ln>
            <a:headEnd w="lg" len="lg"/>
            <a:tailEnd type="triangle" w="lg" len="lg"/>
          </a:ln>
        </p:spPr>
        <p:style>
          <a:lnRef idx="1">
            <a:schemeClr val="accent4"/>
          </a:lnRef>
          <a:fillRef idx="0">
            <a:schemeClr val="accent4"/>
          </a:fillRef>
          <a:effectRef idx="0">
            <a:schemeClr val="accent4"/>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19</TotalTime>
  <Words>244</Words>
  <Application>Microsoft Office PowerPoint</Application>
  <PresentationFormat>On-screen Show (4:3)</PresentationFormat>
  <Paragraphs>35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Urban</vt:lpstr>
      <vt:lpstr>Internet educated patients, the patient-physician relationship, and cancer screening</vt:lpstr>
      <vt:lpstr>E-patients</vt:lpstr>
      <vt:lpstr>Internet health information (IHI)</vt:lpstr>
      <vt:lpstr>Patient-physician relationships</vt:lpstr>
      <vt:lpstr>Cancer Screening</vt:lpstr>
      <vt:lpstr>Dissertation questions</vt:lpstr>
      <vt:lpstr>Data/Analysis</vt:lpstr>
    </vt:vector>
  </TitlesOfParts>
  <Company>Miller School Of Medicine (University Of Miami)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educated patients, the patient-physician relationship, and cancer screening</dc:title>
  <dc:creator>Yuliya</dc:creator>
  <cp:lastModifiedBy>Yuliya</cp:lastModifiedBy>
  <cp:revision>23</cp:revision>
  <dcterms:created xsi:type="dcterms:W3CDTF">2011-06-19T20:38:27Z</dcterms:created>
  <dcterms:modified xsi:type="dcterms:W3CDTF">2011-06-19T20:57:58Z</dcterms:modified>
</cp:coreProperties>
</file>